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318" r:id="rId3"/>
    <p:sldId id="476" r:id="rId4"/>
    <p:sldId id="486" r:id="rId5"/>
    <p:sldId id="474" r:id="rId6"/>
    <p:sldId id="478" r:id="rId7"/>
    <p:sldId id="488" r:id="rId8"/>
    <p:sldId id="487" r:id="rId9"/>
    <p:sldId id="479" r:id="rId10"/>
    <p:sldId id="480" r:id="rId11"/>
    <p:sldId id="489" r:id="rId12"/>
    <p:sldId id="481" r:id="rId13"/>
    <p:sldId id="484" r:id="rId14"/>
    <p:sldId id="482" r:id="rId15"/>
    <p:sldId id="491" r:id="rId16"/>
    <p:sldId id="492" r:id="rId17"/>
    <p:sldId id="494" r:id="rId18"/>
    <p:sldId id="493" r:id="rId19"/>
    <p:sldId id="495" r:id="rId20"/>
    <p:sldId id="497" r:id="rId21"/>
    <p:sldId id="496" r:id="rId22"/>
    <p:sldId id="438" r:id="rId23"/>
    <p:sldId id="458" r:id="rId24"/>
    <p:sldId id="467" r:id="rId25"/>
    <p:sldId id="468" r:id="rId26"/>
    <p:sldId id="472" r:id="rId27"/>
    <p:sldId id="440" r:id="rId28"/>
    <p:sldId id="442" r:id="rId29"/>
    <p:sldId id="498" r:id="rId3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3A9"/>
    <a:srgbClr val="0000FF"/>
    <a:srgbClr val="000000"/>
    <a:srgbClr val="3399FF"/>
    <a:srgbClr val="CCFF66"/>
    <a:srgbClr val="9999FF"/>
    <a:srgbClr val="00FF00"/>
    <a:srgbClr val="1517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960"/>
    <p:restoredTop sz="94660"/>
  </p:normalViewPr>
  <p:slideViewPr>
    <p:cSldViewPr showGuides="1">
      <p:cViewPr varScale="1">
        <p:scale>
          <a:sx n="90" d="100"/>
          <a:sy n="90" d="100"/>
        </p:scale>
        <p:origin x="85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7289E3-7479-4BB1-A2F3-077930A2C87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32459E5-5BF6-47F4-A760-051F4016C91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2473236" y="5920862"/>
            <a:ext cx="6214743" cy="43548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2473236" y="5199014"/>
            <a:ext cx="6214743" cy="695722"/>
          </a:xfrm>
          <a:prstGeom prst="rect">
            <a:avLst/>
          </a:prstGeom>
        </p:spPr>
        <p:txBody>
          <a:bodyPr/>
          <a:lstStyle>
            <a:lvl1pPr algn="ctr">
              <a:defRPr sz="3200">
                <a:gradFill flip="none" rotWithShape="1">
                  <a:gsLst>
                    <a:gs pos="0">
                      <a:schemeClr val="accent1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Rounded MT Bold" pitchFamily="34" charset="0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2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4B8326F-E988-4239-A4B1-BBC81F3FC3FE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9FE667-DBF7-4247-BA73-48F2CDABD8CD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3028950" y="674688"/>
            <a:ext cx="5532438" cy="700087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496888" y="1549400"/>
            <a:ext cx="8204200" cy="50101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B604505-D291-4A42-A161-5A960DB1D201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19DC06-94CB-490C-8E01-29AF9C0BE351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628467" y="365125"/>
            <a:ext cx="886883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585381" y="365125"/>
            <a:ext cx="5949952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DEDBCF8-6CDF-489E-A33F-64A4BD44E634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088CBAC-7F56-4657-B7BC-ED5AEB5D5741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3028950" y="674688"/>
            <a:ext cx="5532438" cy="700087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96888" y="1549400"/>
            <a:ext cx="8204200" cy="501015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5628C2-B7EE-49DB-9C95-76480D9AE506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C0B40D-89F4-4674-BDD6-75687C8C6BBD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3483443" y="2162634"/>
            <a:ext cx="4260802" cy="1235075"/>
          </a:xfrm>
          <a:prstGeom prst="rect">
            <a:avLst/>
          </a:prstGeom>
        </p:spPr>
        <p:txBody>
          <a:bodyPr/>
          <a:lstStyle>
            <a:lvl1pPr algn="l"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3483443" y="3424698"/>
            <a:ext cx="4260802" cy="4506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F8C2BC5-EE8F-413F-89BF-9446EC9A2137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813D80-FD29-404F-AAEC-012E88D35E4B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3028950" y="674688"/>
            <a:ext cx="5532438" cy="700087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867" y="1244600"/>
            <a:ext cx="3810000" cy="49323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499" y="1244600"/>
            <a:ext cx="3820587" cy="49323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</p:txBody>
      </p:sp>
      <p:sp>
        <p:nvSpPr>
          <p:cNvPr id="5" name="KSO_FD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70E90A-EA00-4C2C-98D5-3601C3F38A43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87D856-A79D-4908-99AD-F6845010AFF8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6" y="1376362"/>
            <a:ext cx="386834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6" y="2200274"/>
            <a:ext cx="3868340" cy="368458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4" y="1376362"/>
            <a:ext cx="3887391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4" y="2200274"/>
            <a:ext cx="3887391" cy="368458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</p:txBody>
      </p:sp>
      <p:sp>
        <p:nvSpPr>
          <p:cNvPr id="7" name="KSO_FD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DE7F34B-FEAA-49CA-A630-12F0016CB451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KSO_FT"/>
          <p:cNvSpPr>
            <a:spLocks noGrp="1"/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KSO_FN"/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A956494-92B1-4B1A-8A97-2308CC4DEFE0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29E7D4-02A2-4F8F-936A-B1D0FC83518B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E1214F4-FD7A-403B-A128-233ACCC54779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858442" y="533402"/>
            <a:ext cx="2949178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15992" y="1063628"/>
            <a:ext cx="4629150" cy="4873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858442" y="2133602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KSO_FD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0CC44FB-12A6-4239-9BA8-C497BC639E32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162629-FD26-4DA8-A70E-D9C2B9C9B08B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934644" y="457200"/>
            <a:ext cx="2949178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Pct val="90000"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8B8E2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8B8E2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934644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KSO_FD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A7D8AAA-66B0-4D00-9647-EAC86F21E3E5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A417A5-CE09-449B-A9F8-AC4C2D9F8D22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kern="1200"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atin typeface="Arial Black" panose="020B0A04020102020204" pitchFamily="34" charset="0"/>
          <a:ea typeface="微软雅黑" panose="020B0503020204020204" pitchFamily="34" charset="-122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357505" indent="-357505" algn="just" rtl="0" eaLnBrk="0" fontAlgn="base" hangingPunct="0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90000"/>
        <a:buBlip>
          <a:blip r:embed="rId13"/>
        </a:buBlip>
        <a:defRPr sz="2000" kern="1200">
          <a:solidFill>
            <a:srgbClr val="8B8E2E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357505" indent="-357505" algn="just" rtl="0" eaLnBrk="0" fontAlgn="base" hangingPunct="0">
        <a:lnSpc>
          <a:spcPct val="130000"/>
        </a:lnSpc>
        <a:spcBef>
          <a:spcPct val="0"/>
        </a:spcBef>
        <a:spcAft>
          <a:spcPts val="600"/>
        </a:spcAft>
        <a:buClr>
          <a:srgbClr val="B1D19B"/>
        </a:buClr>
        <a:buFont typeface="幼圆" panose="02010509060101010101" pitchFamily="49" charset="-122"/>
        <a:buChar char=" "/>
        <a:defRPr sz="1600" kern="1200">
          <a:solidFill>
            <a:srgbClr val="7D7D7D"/>
          </a:solidFill>
          <a:latin typeface="幼圆" panose="02010509060101010101" pitchFamily="49" charset="-122"/>
          <a:ea typeface="幼圆" panose="02010509060101010101" pitchFamily="49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://zhidao.baidu.com/search?word=%E9%82%93%E5%B0%8F%E5%B9%B3&amp;fr=qb_search_exp&amp;ie=utf8&amp;eid_gfrom=151" TargetMode="External"/><Relationship Id="rId3" Type="http://schemas.openxmlformats.org/officeDocument/2006/relationships/hyperlink" Target="http://zhidao.baidu.com/search?word=%E9%B2%81%E8%BF%85&amp;fr=qb_search_exp&amp;ie=utf8&amp;eid_gfrom=151" TargetMode="External"/><Relationship Id="rId2" Type="http://schemas.openxmlformats.org/officeDocument/2006/relationships/hyperlink" Target="http://zhidao.baidu.com/search?word=%E6%AF%9B%E6%B3%BD%E4%B8%9C&amp;fr=qb_search_exp&amp;ie=utf8&amp;eid_gfrom=151" TargetMode="External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TextBox 4"/>
          <p:cNvSpPr txBox="1"/>
          <p:nvPr/>
        </p:nvSpPr>
        <p:spPr>
          <a:xfrm>
            <a:off x="1258888" y="1101725"/>
            <a:ext cx="6697662" cy="20399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eaLnBrk="0" hangingPunct="0">
              <a:lnSpc>
                <a:spcPct val="150000"/>
              </a:lnSpc>
            </a:pPr>
            <a:r>
              <a:rPr lang="zh-CN" altLang="en-US" sz="5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别了，语文课</a:t>
            </a:r>
            <a:endParaRPr lang="en-US" altLang="zh-CN" sz="5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何紫</a:t>
            </a:r>
            <a:endParaRPr lang="en-US" altLang="zh-CN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4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4075" y="3151188"/>
            <a:ext cx="3313113" cy="3573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0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文本框 3"/>
          <p:cNvSpPr txBox="1"/>
          <p:nvPr/>
        </p:nvSpPr>
        <p:spPr>
          <a:xfrm>
            <a:off x="2559050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读一读，想一想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2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323850" y="836613"/>
            <a:ext cx="8207375" cy="49228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“别提了！说实在的，我不喜欢国语课，什么主题中心，什么词语解释，什么标点符号，什么文章体裁，这些东西都叫我发闷。”这是我的心里话。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提到升中学考试，我就狠狠地把脚前一块石子踢得远远的。志聪要拐个弯向那边走了，我说了声再见，便独自走我的路。我心里想：我实在并不是十分讨厌国语，但是提到默书就害怕，又要听默，又要背默，每次总有十几二十个字不会写，每次作业本发回来，张先生就把我叫到她身旁，责备我一番，督促我要好好改正，这样改正错字就写得手也酸软。我想，如果国语没有默书那一项，我大概也会喜欢国语的。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24075" y="5300663"/>
            <a:ext cx="4895850" cy="13858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AAA3A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害怕听默、背默，默写每次都不合格，上语文课听不进，可见陈小允不喜欢上语文课。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AAA3A9"/>
              </a:solidFill>
              <a:effectLst/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4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文本框 3"/>
          <p:cNvSpPr txBox="1"/>
          <p:nvPr/>
        </p:nvSpPr>
        <p:spPr>
          <a:xfrm>
            <a:off x="2559050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读一读，想一想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6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323850" y="1579563"/>
            <a:ext cx="8280400" cy="31575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我听了搔搔头，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心里有点高兴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，我知道伯父住在中美洲的危地马拉，他在那边开了间商店。听妈妈说我们要移民到那里去，就是不再回来了。就问道：“什么时候去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?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那么还要上学吗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?”“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现在才办理手续，大约要再等一个月，当然还要继续上学啊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!”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我知道我心里想的是什么，听到了要移民，我第一个念头就是以后不用再默书了，当然，我也知道将来到了外地，还是要再上学，也还一样要默书，但是，在那边，恐怕不用再默写那些艰深的中国字了吧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?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9500" y="4964113"/>
            <a:ext cx="6985000" cy="13843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AAA3A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当得知自己即将和家人移民海外的时候，我的心里不禁为自己可以不用默写而窃喜，可见我对语文是厌恶到了极点。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AAA3A9"/>
              </a:solidFill>
              <a:effectLst/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900" y="892175"/>
            <a:ext cx="87503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</a:t>
            </a:r>
            <a:r>
              <a:rPr kumimoji="0" lang="zh-CN" altLang="en-US" sz="24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得知即将自己即将移民，不用再学语文，陈小允是什么态度？</a:t>
            </a:r>
            <a:endParaRPr kumimoji="0" lang="zh-CN" altLang="en-US" sz="24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文本框 3"/>
          <p:cNvSpPr txBox="1"/>
          <p:nvPr/>
        </p:nvSpPr>
        <p:spPr>
          <a:xfrm>
            <a:off x="2817813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存疑总结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0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979488" y="1412875"/>
            <a:ext cx="7337425" cy="26781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当得知自己即将和家人移民海外时，“我”的心里不禁为自己可以不用默写而窃喜，可见“我”对语文是厌恶到了极点。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可是，面对张先生的鼓励和礼物，“我”的心里又产生了哪些变化呢？“我”是不是依然讨厌语文呢？</a:t>
            </a:r>
            <a:endParaRPr kumimoji="0" lang="zh-CN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2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文本框 3"/>
          <p:cNvSpPr txBox="1"/>
          <p:nvPr/>
        </p:nvSpPr>
        <p:spPr>
          <a:xfrm>
            <a:off x="2559050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读一读，想一想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4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684213" y="1900238"/>
            <a:ext cx="7185025" cy="27130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钟声响了，第一堂是国语。以前我上这一门课时总是懒洋洋提不起劲，奇怪，今天我翻开国语书，另有一番滋味，我的脑子也忽然不再胡思乱想，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全神贯注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地听着张先生授课。我为什么忽然会喜欢了国语课，觉得张先生每一句话都那么动听？这一堂课好像过得特别快，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一下子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就听见了下课钟声。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4213" y="5105400"/>
            <a:ext cx="7264400" cy="12604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AAA3A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    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AA3A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从全神贯注可以看出陈小允上语文课十分认真；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AAA3A9"/>
              </a:solidFill>
              <a:effectLst/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AAA3A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      “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AAA3A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一下子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AAA3A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AAA3A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说明我感觉时间过得特别快，表现了我不想下课的心情，反应出了我对语文态度的转变。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AAA3A9"/>
              </a:solidFill>
              <a:effectLst/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+mn-cs"/>
            </a:endParaRPr>
          </a:p>
        </p:txBody>
      </p:sp>
      <p:sp>
        <p:nvSpPr>
          <p:cNvPr id="25607" name="矩形 4"/>
          <p:cNvSpPr/>
          <p:nvPr/>
        </p:nvSpPr>
        <p:spPr>
          <a:xfrm>
            <a:off x="935038" y="752475"/>
            <a:ext cx="7273925" cy="1057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在张老师的教诲和鼓励下，陈小允对待语文的态度有何变化？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6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文本框 3"/>
          <p:cNvSpPr txBox="1"/>
          <p:nvPr/>
        </p:nvSpPr>
        <p:spPr>
          <a:xfrm>
            <a:off x="2559050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读一读，想一想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8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827088" y="2636838"/>
            <a:ext cx="7185025" cy="27130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钟声响了，第一堂是国语。以前我上这一门课时总是懒洋洋提不起劲，奇怪，今天我翻开国语书，另有一番滋味，我的脑子也忽然不再胡思乱想，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全神贯注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地听着张先生授课。我为什么忽然会喜欢了国语课，觉得张先生每一句话都那么动听？这一堂课好像过得特别快，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一下子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就听见了下课钟声。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2096" y="1223789"/>
            <a:ext cx="6930016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读一读，说一说如果你是陈小允，</a:t>
            </a:r>
            <a:endParaRPr kumimoji="0" lang="en-US" altLang="zh-CN" sz="3200" b="0" i="0" u="none" strike="noStrike" kern="1200" cap="none" spc="0" normalizeH="0" baseline="0" noProof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此刻你会想些什么呢？</a:t>
            </a:r>
            <a:endParaRPr kumimoji="0" lang="zh-CN" altLang="en-US" sz="3200" b="0" i="0" u="none" strike="noStrike" kern="1200" cap="none" spc="0" normalizeH="0" baseline="0" noProof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2675" y="5602288"/>
            <a:ext cx="6442075" cy="8509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2000" dirty="0">
                <a:latin typeface="Arial" panose="020B0604020202020204" pitchFamily="34" charset="0"/>
                <a:ea typeface="宋体" panose="02010600030101010101" pitchFamily="2" charset="-122"/>
              </a:rPr>
              <a:t>陈小允可能在想：</a:t>
            </a:r>
            <a:r>
              <a:rPr lang="zh-CN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我还没听够呢，怎么就下课了啊！张老师，你再多讲点吧！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 ……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723900" y="1125538"/>
            <a:ext cx="4816475" cy="48958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这天放学回家，我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一口气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读完张先生送给我的图书，这本书浅显地介绍中国语文的发展，然后分述丰富的中国语文，简练的中国语丈和优美的中国语文，最后还讲述学好中国语文的方法。我一下子对中国语文知道很多很多，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我有点怪张先生，为什么不早点送这本书给我，让我早点知道中国语文的丰富和优越。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我放下了书，走到爸爸跟前，问爸爸说：“爸爸，我们将来移民到中美洲，我还有机会学习中国语文吗？”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爸爸说：“我正为这件事操心。我知道那边华侨很少，没有为华侨办的学校。到了那儿，你便要学习那边的西班牙文。我担心你会渐渐忘记了中国语文了。”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3" name="文本框 1"/>
          <p:cNvSpPr txBox="1"/>
          <p:nvPr/>
        </p:nvSpPr>
        <p:spPr>
          <a:xfrm>
            <a:off x="2794000" y="133350"/>
            <a:ext cx="2303463" cy="5254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态度转变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95963" y="1773238"/>
            <a:ext cx="2736850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此时，陈小允已经深深爱上语文，希望能够多多学习语文。</a:t>
            </a:r>
            <a:endParaRPr kumimoji="0" lang="zh-CN" altLang="en-US" sz="32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28950" y="674688"/>
            <a:ext cx="5532437" cy="700087"/>
          </a:xfr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accent1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华侨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1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7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effectLst/>
              <a:uLnTx/>
              <a:uFillTx/>
              <a:latin typeface="Arial Black" panose="020B0A040201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8674" name="内容占位符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 anchor="t" anchorCtr="0"/>
          <a:p>
            <a:pPr/>
            <a:r>
              <a:rPr lang="zh-CN" altLang="en-US" dirty="0"/>
              <a:t>华侨是在国外定居的具有中国国籍的自然人。不包括出国旅行、访问人员，政府派往他国协助建设的工人和技术人员，以及国家派驻外国的公务人员和在国外学习的留学生。对于具有中国血统，但已经加入或取得外国国籍的人，也不能视为华侨。华侨是中华人民共和国的公民，依法享有中国公民应有的权利，并履行相应的义务。中国宪法明文规定，保护华侨在国外的正当权利和利益是中国政府的职责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468313" y="2492375"/>
            <a:ext cx="5103813" cy="3478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我听了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吓了一惊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。我拿起一张报纸，单是大字标题就有不少字不认识，不要说报纸的内文了。我现在念五年级，可是因为我过去不喜欢国语科，语文实在学不好，大约实际只有三四年级的中文程度。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我张惶地拿出国语书，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急急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温习今天教过的课文，我觉得课文内容饶有趣味，我又拿出纸，用笔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反复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写熟新学的生字。我想起自己顶多还有一个月学习语文的机会，心里就难过，真希望把整本国语书，一下子全学会。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59563" y="2636838"/>
            <a:ext cx="1584325" cy="2663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懊悔</a:t>
            </a:r>
            <a:endParaRPr kumimoji="0" lang="en-US" altLang="zh-CN" sz="54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54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痛苦</a:t>
            </a:r>
            <a:endParaRPr kumimoji="0" lang="zh-CN" altLang="en-US" sz="54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02" name="文本框 2"/>
          <p:cNvSpPr txBox="1"/>
          <p:nvPr/>
        </p:nvSpPr>
        <p:spPr>
          <a:xfrm>
            <a:off x="2663825" y="163513"/>
            <a:ext cx="2303463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态度转变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703" name="文本框 4"/>
          <p:cNvSpPr txBox="1"/>
          <p:nvPr/>
        </p:nvSpPr>
        <p:spPr>
          <a:xfrm>
            <a:off x="611188" y="1196975"/>
            <a:ext cx="6048375" cy="10048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</a:rPr>
              <a:t>4.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距离出国的日子越来越近，陈小允的态度又发生了怎样的变化？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2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755650" y="2349500"/>
            <a:ext cx="6856413" cy="19383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我一连两次默书都得到八十分，张先生每次都鼓励我；最近一次默书，我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居然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一个字也没有错，得到一百分！那天国语课，张先生拿出我的默书簿，翻开第一页给大家看，然后又翻到最后一页，高高举起让同学们看清楚。张先生说：“陈小允的惊人进步是我们学习的好榜样。你们看，他学期开始默书总不合格，现在却得到一百分！”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25" name="文本框 2"/>
          <p:cNvSpPr txBox="1"/>
          <p:nvPr/>
        </p:nvSpPr>
        <p:spPr>
          <a:xfrm>
            <a:off x="2824163" y="112713"/>
            <a:ext cx="1908175" cy="5254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品词赏句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59038" y="4581525"/>
            <a:ext cx="3532188" cy="922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震惊   骄傲</a:t>
            </a:r>
            <a:endParaRPr kumimoji="0" lang="zh-CN" altLang="en-US" sz="54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6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323850" y="1628775"/>
            <a:ext cx="8496300" cy="28622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有谁知道我心里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绞痛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！唉，语文课，在我深深喜爱上你的时候，我就要离开你了，我将要接受另一种完全不同的外语教育了，想到这里，我噙着泪。坐在我侧边的叶志聪看见，大惊说：“张先生，陈小允哭啦！”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同学们都奇怪地注视着我。张先生走到我身旁，亲切地抚着我的头，说：“小允，你为你的进步而哭吗？”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我抹拭着泪水，站起来，呜咽地说：“张先生，我下星期要离开这里了，我们全家移民到危地马拉，我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……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我再没有机会学习中国语文了。”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我的泪糊着眼睛，看不见同学和张先生的反应，只知道全班忽然异样的沉寂，张先生轻抚着我的头，叫我坐下。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49" name="文本框 2"/>
          <p:cNvSpPr txBox="1"/>
          <p:nvPr/>
        </p:nvSpPr>
        <p:spPr>
          <a:xfrm>
            <a:off x="2824163" y="112713"/>
            <a:ext cx="1908175" cy="5254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品词赏句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714375" y="4933950"/>
            <a:ext cx="9858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为自己即将没有机会学习语文流下眼泪。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2"/>
          <p:cNvPicPr>
            <a:picLocks noChangeAspect="1"/>
          </p:cNvPicPr>
          <p:nvPr/>
        </p:nvPicPr>
        <p:blipFill>
          <a:blip r:embed="rId1"/>
          <a:srcRect l="7851" t="11159" r="5788" b="10725"/>
          <a:stretch>
            <a:fillRect/>
          </a:stretch>
        </p:blipFill>
        <p:spPr>
          <a:xfrm>
            <a:off x="388938" y="1412875"/>
            <a:ext cx="3959225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文本框 3"/>
          <p:cNvSpPr txBox="1"/>
          <p:nvPr/>
        </p:nvSpPr>
        <p:spPr>
          <a:xfrm>
            <a:off x="4140200" y="320675"/>
            <a:ext cx="2881313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书法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339" name="文本框 9"/>
          <p:cNvSpPr txBox="1"/>
          <p:nvPr/>
        </p:nvSpPr>
        <p:spPr>
          <a:xfrm>
            <a:off x="2217738" y="3429000"/>
            <a:ext cx="2879725" cy="7604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诗句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340" name="文本框 10"/>
          <p:cNvSpPr txBox="1"/>
          <p:nvPr/>
        </p:nvSpPr>
        <p:spPr>
          <a:xfrm>
            <a:off x="6011863" y="1371600"/>
            <a:ext cx="2881312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古文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4341" name="图片 2"/>
          <p:cNvPicPr>
            <a:picLocks noChangeAspect="1"/>
          </p:cNvPicPr>
          <p:nvPr/>
        </p:nvPicPr>
        <p:blipFill>
          <a:blip r:embed="rId2"/>
          <a:srcRect l="2753" t="2954" r="3122" b="2921"/>
          <a:stretch>
            <a:fillRect/>
          </a:stretch>
        </p:blipFill>
        <p:spPr>
          <a:xfrm>
            <a:off x="4716463" y="1557338"/>
            <a:ext cx="4176712" cy="417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图片 4"/>
          <p:cNvPicPr>
            <a:picLocks noChangeAspect="1"/>
          </p:cNvPicPr>
          <p:nvPr/>
        </p:nvPicPr>
        <p:blipFill>
          <a:blip r:embed="rId3"/>
          <a:srcRect l="3539" t="6067" r="5113" b="7494"/>
          <a:stretch>
            <a:fillRect/>
          </a:stretch>
        </p:blipFill>
        <p:spPr>
          <a:xfrm>
            <a:off x="309563" y="3644900"/>
            <a:ext cx="4117975" cy="2165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69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0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452438" y="1989138"/>
            <a:ext cx="8239125" cy="40925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离开这里的日子越来越逼近了。同学们都纷纷在我的纪念册上留言，声声叮嘱不要忘记中国，不要忘记中国语文。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这天，是我最后一次上国语课了，张先生带来一扎用鸡皮纸封好的包裹，她对全体同学说：“陈小允是最后一天和大家相叙了。我们祝福他在外地健康快乐地成长。我没有什么送给他，只送他一套由小学六年级到中学五年级的语文课本，希望他远离祖国后，还可以好好自修，不要忘记母语！”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我接过这套书，心里极度难过。下课后，同学们都围上来，有人送我一本中文字典，有人送我一本故事书。他们的热情，使我一直热泪盈眶。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别了，我亲爱的老师，我亲爱的同学！我一定不会忘记中国语文，我把我的默书簿一生一世留在身边，常常翻阅它，我会激励自己把中国语文自修好，像这本默书簿的成绩那样。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3" name="文本框 2"/>
          <p:cNvSpPr txBox="1"/>
          <p:nvPr/>
        </p:nvSpPr>
        <p:spPr>
          <a:xfrm>
            <a:off x="2727325" y="134938"/>
            <a:ext cx="1981200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</a:rPr>
              <a:t>最后一课</a:t>
            </a: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2600" y="1341438"/>
            <a:ext cx="806767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即将和老师、同学们分离，陈小允此时此刻有何感想呢？</a:t>
            </a:r>
            <a:endParaRPr kumimoji="0" lang="zh-CN" altLang="en-US" sz="24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95513" y="6113463"/>
            <a:ext cx="44942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不舍分离，不舍得中国语文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TextBox 6"/>
          <p:cNvSpPr txBox="1"/>
          <p:nvPr/>
        </p:nvSpPr>
        <p:spPr>
          <a:xfrm>
            <a:off x="958850" y="1203325"/>
            <a:ext cx="72009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陈小允前后有怎样的变化？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3794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188913"/>
            <a:ext cx="3024188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3276600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6" name="文本框 3"/>
          <p:cNvSpPr txBox="1"/>
          <p:nvPr/>
        </p:nvSpPr>
        <p:spPr>
          <a:xfrm>
            <a:off x="3252788" y="200025"/>
            <a:ext cx="2493962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读一读，想一想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797" name="文本框 3"/>
          <p:cNvSpPr txBox="1"/>
          <p:nvPr/>
        </p:nvSpPr>
        <p:spPr>
          <a:xfrm>
            <a:off x="179388" y="188913"/>
            <a:ext cx="3097212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8850" y="4176713"/>
            <a:ext cx="7200900" cy="1196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为什么会有这样的变化？从这些心理变化中你感受到了什么？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8850" y="2068513"/>
            <a:ext cx="7200900" cy="18653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对于语文课，由开始的“厌恶”到后来的“喜爱”，最后因知道自己无法再学习语文而“热泪盈眶”。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7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188913"/>
            <a:ext cx="3276600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8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3276600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9" name="文本框 3"/>
          <p:cNvSpPr txBox="1"/>
          <p:nvPr/>
        </p:nvSpPr>
        <p:spPr>
          <a:xfrm>
            <a:off x="3270250" y="211138"/>
            <a:ext cx="2711450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读一读，想一想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0" name="文本框 3"/>
          <p:cNvSpPr txBox="1"/>
          <p:nvPr/>
        </p:nvSpPr>
        <p:spPr>
          <a:xfrm>
            <a:off x="323850" y="211138"/>
            <a:ext cx="3097213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1" name="矩形 8"/>
          <p:cNvSpPr/>
          <p:nvPr/>
        </p:nvSpPr>
        <p:spPr>
          <a:xfrm>
            <a:off x="814388" y="1052513"/>
            <a:ext cx="7645400" cy="4819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我”最初只是单纯的讨厌语文课，在张先生的鼓励下，内心受到触动，喜欢上了语文。然而当“我”即将告别祖国移民到国外时，内心的那种对语文课的喜爱，发展成了对母语，对祖国的深深热爱之情，在“我”内心涌动着的赤诚的爱国之情。这种心理变化是一种感情的升华，是一种爱国情怀的流露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Box 1"/>
          <p:cNvSpPr txBox="1"/>
          <p:nvPr/>
        </p:nvSpPr>
        <p:spPr>
          <a:xfrm>
            <a:off x="971550" y="4424363"/>
            <a:ext cx="7272338" cy="12827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914400"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看了这段话，你的心中涌动的是怎样的情感呢？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584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188913"/>
            <a:ext cx="2109788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3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3276600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4" name="文本框 3"/>
          <p:cNvSpPr txBox="1"/>
          <p:nvPr/>
        </p:nvSpPr>
        <p:spPr>
          <a:xfrm>
            <a:off x="3228975" y="200025"/>
            <a:ext cx="21558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课文品析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845" name="文本框 3"/>
          <p:cNvSpPr txBox="1"/>
          <p:nvPr/>
        </p:nvSpPr>
        <p:spPr>
          <a:xfrm>
            <a:off x="179388" y="188913"/>
            <a:ext cx="3097212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846" name="TextBox 1"/>
          <p:cNvSpPr txBox="1"/>
          <p:nvPr/>
        </p:nvSpPr>
        <p:spPr>
          <a:xfrm>
            <a:off x="971550" y="1268413"/>
            <a:ext cx="7272338" cy="3048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914400" hangingPunct="0"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别了，我亲爱的老师，我亲爱的同学！我一定不会忘记中国语文，我要把我的作业本一生一世留在身边，常常翻阅它。我一定会激励自己把中国语文自修好，像这作业本上的成绩那样。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矩形 2"/>
          <p:cNvSpPr/>
          <p:nvPr/>
        </p:nvSpPr>
        <p:spPr>
          <a:xfrm>
            <a:off x="971550" y="1874838"/>
            <a:ext cx="7200900" cy="2562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这是“我”热爱祖国的表现，是对祖国的深深眷恋。所以当“我”离开中国那一刻，再一次深情地呼唤着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别了，我亲爱的老师，我亲爱的同学！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6866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188913"/>
            <a:ext cx="2109788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7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3276600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8" name="文本框 3"/>
          <p:cNvSpPr txBox="1"/>
          <p:nvPr/>
        </p:nvSpPr>
        <p:spPr>
          <a:xfrm>
            <a:off x="3228975" y="200025"/>
            <a:ext cx="21558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课文欣赏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69" name="文本框 3"/>
          <p:cNvSpPr txBox="1"/>
          <p:nvPr/>
        </p:nvSpPr>
        <p:spPr>
          <a:xfrm>
            <a:off x="179388" y="188913"/>
            <a:ext cx="3097212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矩形 2"/>
          <p:cNvSpPr/>
          <p:nvPr/>
        </p:nvSpPr>
        <p:spPr>
          <a:xfrm>
            <a:off x="971550" y="1196975"/>
            <a:ext cx="7200900" cy="4524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/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我”深情的告别，抒发了自己的爱国之情。这种爱国之情有着一股绵绵不息的力量，它激励着中华儿女。作为炎黄子孙，每个人都深切地爱着我们的祖国，就像我们深切地爱着我们伟大而慈祥的母亲。祖国就是我们最伟大的母亲，而“我” 将要漂洋过海，离开母亲，怎能不深情地告白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别了，语文课。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7890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188913"/>
            <a:ext cx="2109788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1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3276600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2" name="文本框 3"/>
          <p:cNvSpPr txBox="1"/>
          <p:nvPr/>
        </p:nvSpPr>
        <p:spPr>
          <a:xfrm>
            <a:off x="3228975" y="200025"/>
            <a:ext cx="21558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课文欣赏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893" name="文本框 3"/>
          <p:cNvSpPr txBox="1"/>
          <p:nvPr/>
        </p:nvSpPr>
        <p:spPr>
          <a:xfrm>
            <a:off x="179388" y="188913"/>
            <a:ext cx="3097212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矩形 1"/>
          <p:cNvSpPr/>
          <p:nvPr/>
        </p:nvSpPr>
        <p:spPr>
          <a:xfrm>
            <a:off x="954088" y="1463675"/>
            <a:ext cx="7218362" cy="3694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本文通过“我”对语文课态度的转变和告别语文课的失落，表达了一个孩子赤诚的爱国之心，同时也教育我们不要等到失去了才感到可贵，不能拥有时才懂得珍惜。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891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188913"/>
            <a:ext cx="2109788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5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3276600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6" name="文本框 3"/>
          <p:cNvSpPr txBox="1"/>
          <p:nvPr/>
        </p:nvSpPr>
        <p:spPr>
          <a:xfrm>
            <a:off x="3228975" y="200025"/>
            <a:ext cx="21558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主旨探究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917" name="文本框 3"/>
          <p:cNvSpPr txBox="1"/>
          <p:nvPr/>
        </p:nvSpPr>
        <p:spPr>
          <a:xfrm>
            <a:off x="179388" y="188913"/>
            <a:ext cx="3097212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动作按钮: 自定义 8">
            <a:hlinkClick r:id="" action="ppaction://hlinkshowjump?jump=endshow" highlightClick="1"/>
          </p:cNvPr>
          <p:cNvSpPr/>
          <p:nvPr/>
        </p:nvSpPr>
        <p:spPr>
          <a:xfrm>
            <a:off x="7715272" y="6000768"/>
            <a:ext cx="928694" cy="571504"/>
          </a:xfrm>
          <a:prstGeom prst="actionButtonBlank">
            <a:avLst/>
          </a:prstGeom>
          <a:solidFill>
            <a:srgbClr val="9BBB59">
              <a:shade val="51000"/>
              <a:satMod val="130000"/>
            </a:srgbClr>
          </a:soli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glow rad="228600">
              <a:srgbClr val="9BBB59">
                <a:satMod val="175000"/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退出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993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341438"/>
            <a:ext cx="8029575" cy="3867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6"/>
          <p:cNvSpPr>
            <a:spLocks noChangeArrowheads="1"/>
          </p:cNvSpPr>
          <p:nvPr/>
        </p:nvSpPr>
        <p:spPr bwMode="auto">
          <a:xfrm>
            <a:off x="1181100" y="1916113"/>
            <a:ext cx="7135813" cy="1966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1</a:t>
            </a:r>
            <a:r>
              <a:rPr kumimoji="0" lang="zh-CN" altLang="en-US" sz="3200" b="1" i="0" u="none" strike="noStrike" kern="1200" cap="none" spc="3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、自主积累词语。</a:t>
            </a:r>
            <a:endParaRPr kumimoji="0" lang="en-US" altLang="zh-CN" sz="3200" b="1" i="0" u="none" strike="noStrike" kern="1200" cap="none" spc="3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2</a:t>
            </a:r>
            <a:r>
              <a:rPr kumimoji="0" lang="zh-CN" altLang="en-US" sz="3200" b="1" i="0" u="none" strike="noStrike" kern="1200" cap="none" spc="3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、搜集有关爱国的名言。</a:t>
            </a:r>
            <a:endParaRPr kumimoji="0" lang="zh-CN" altLang="en-US" sz="3200" b="1" i="0" u="none" strike="noStrike" kern="1200" cap="none" spc="3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1" i="0" u="none" strike="noStrike" kern="1200" cap="none" spc="3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pic>
        <p:nvPicPr>
          <p:cNvPr id="39940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675" y="188913"/>
            <a:ext cx="2109788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1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8913"/>
            <a:ext cx="3276600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2" name="文本框 3"/>
          <p:cNvSpPr txBox="1"/>
          <p:nvPr/>
        </p:nvSpPr>
        <p:spPr>
          <a:xfrm>
            <a:off x="3228975" y="200025"/>
            <a:ext cx="21558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布置作业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43" name="文本框 3"/>
          <p:cNvSpPr txBox="1"/>
          <p:nvPr/>
        </p:nvSpPr>
        <p:spPr>
          <a:xfrm>
            <a:off x="179388" y="188913"/>
            <a:ext cx="3097212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341438"/>
            <a:ext cx="7848600" cy="5516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6"/>
          <p:cNvSpPr>
            <a:spLocks noChangeArrowheads="1"/>
          </p:cNvSpPr>
          <p:nvPr/>
        </p:nvSpPr>
        <p:spPr bwMode="auto">
          <a:xfrm>
            <a:off x="968375" y="1628775"/>
            <a:ext cx="7132638" cy="566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有关爱国的名言。</a:t>
            </a:r>
            <a:endParaRPr kumimoji="0" lang="en-US" altLang="zh-CN" sz="3200" b="1" i="0" u="none" strike="noStrike" kern="1200" cap="none" spc="3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爱国主义就是千百年来巩固起来的对自己祖国的一种深厚的感情。 （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列宁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为中华之崛起读书！（周恩来）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我们中华民族有同自己的敌人血战到底的气概，有在自力更生的基础上光复旧物的决心，有自立于世界民族之林的能力。（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hlinkClick r:id="rId2"/>
              </a:rPr>
              <a:t>毛泽东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）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中国惟有国魂是最可宝贵的。惟有他发扬起来，中国人才真有进步。 （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hlinkClick r:id="rId3"/>
              </a:rPr>
              <a:t>鲁迅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我是中国人民的儿子。我深情地爱着我的祖国和人民。（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hlinkClick r:id="rId4"/>
              </a:rPr>
              <a:t>邓小平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3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1" i="0" u="none" strike="noStrike" kern="1200" cap="none" spc="3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pic>
        <p:nvPicPr>
          <p:cNvPr id="40963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675" y="188913"/>
            <a:ext cx="2109788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4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88913"/>
            <a:ext cx="3276600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5" name="文本框 3"/>
          <p:cNvSpPr txBox="1"/>
          <p:nvPr/>
        </p:nvSpPr>
        <p:spPr>
          <a:xfrm>
            <a:off x="3228975" y="200025"/>
            <a:ext cx="21558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知识拓展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66" name="文本框 3"/>
          <p:cNvSpPr txBox="1"/>
          <p:nvPr/>
        </p:nvSpPr>
        <p:spPr>
          <a:xfrm>
            <a:off x="179388" y="188913"/>
            <a:ext cx="3097212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TextBox 4"/>
          <p:cNvSpPr txBox="1"/>
          <p:nvPr/>
        </p:nvSpPr>
        <p:spPr>
          <a:xfrm>
            <a:off x="1223963" y="115888"/>
            <a:ext cx="6696075" cy="11445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eaLnBrk="0" hangingPunct="0">
              <a:lnSpc>
                <a:spcPct val="150000"/>
              </a:lnSpc>
            </a:pPr>
            <a:r>
              <a:rPr lang="zh-CN" altLang="en-US" sz="5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古文</a:t>
            </a:r>
            <a:endParaRPr lang="en-US" altLang="zh-CN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2" name="图片 4"/>
          <p:cNvPicPr>
            <a:picLocks noChangeAspect="1"/>
          </p:cNvPicPr>
          <p:nvPr/>
        </p:nvPicPr>
        <p:blipFill>
          <a:blip r:embed="rId1"/>
          <a:srcRect l="5510" t="15170" r="6293" b="15472"/>
          <a:stretch>
            <a:fillRect/>
          </a:stretch>
        </p:blipFill>
        <p:spPr>
          <a:xfrm>
            <a:off x="508000" y="1497013"/>
            <a:ext cx="8064500" cy="230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4025900"/>
            <a:ext cx="5524500" cy="2657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文本框 3"/>
          <p:cNvSpPr txBox="1"/>
          <p:nvPr/>
        </p:nvSpPr>
        <p:spPr>
          <a:xfrm>
            <a:off x="2860675" y="188913"/>
            <a:ext cx="2638425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走进作者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8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9" name="矩形 4"/>
          <p:cNvSpPr/>
          <p:nvPr/>
        </p:nvSpPr>
        <p:spPr>
          <a:xfrm>
            <a:off x="827088" y="1700213"/>
            <a:ext cx="7200900" cy="33289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hangingPunct="0">
              <a:lnSpc>
                <a:spcPct val="120000"/>
              </a:lnSpc>
            </a:pP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何紫（</a:t>
            </a: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1938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—1991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年），原名何松柏，广东顺德人。在澳门出生，幼年随母亲来港定居，在港接受教育。曾任教师三年，香港著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名儿童文学家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3"/>
          <p:cNvSpPr txBox="1"/>
          <p:nvPr/>
        </p:nvSpPr>
        <p:spPr>
          <a:xfrm>
            <a:off x="2559050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2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3" name="矩形 4"/>
          <p:cNvSpPr/>
          <p:nvPr/>
        </p:nvSpPr>
        <p:spPr>
          <a:xfrm>
            <a:off x="468313" y="1989138"/>
            <a:ext cx="8280400" cy="15700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大声朗读课文，读准字音，解决生字词。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endParaRPr lang="zh-CN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说一说阅读的体会、感受以及困惑。</a:t>
            </a:r>
            <a:endParaRPr lang="zh-CN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4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3"/>
          <p:cNvSpPr txBox="1"/>
          <p:nvPr/>
        </p:nvSpPr>
        <p:spPr>
          <a:xfrm>
            <a:off x="2559050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生字词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0" name="矩形 4"/>
          <p:cNvSpPr>
            <a:spLocks noChangeArrowheads="1"/>
          </p:cNvSpPr>
          <p:nvPr/>
        </p:nvSpPr>
        <p:spPr bwMode="auto">
          <a:xfrm>
            <a:off x="1547813" y="2276475"/>
            <a:ext cx="6048375" cy="2506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瞌睡      寓言      咧嘴      绳索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 催促     拍摄      搔头      和蔼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 勤恳     震撼      绞痛      叮嘱</a:t>
            </a:r>
            <a:endParaRPr kumimoji="0" lang="zh-CN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8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文本框 3"/>
          <p:cNvSpPr txBox="1"/>
          <p:nvPr/>
        </p:nvSpPr>
        <p:spPr>
          <a:xfrm>
            <a:off x="2559050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0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1" name="矩形 4"/>
          <p:cNvSpPr/>
          <p:nvPr/>
        </p:nvSpPr>
        <p:spPr>
          <a:xfrm>
            <a:off x="539750" y="2116138"/>
            <a:ext cx="7777163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谈谈自己最感动或者感同身受的地方。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endParaRPr lang="zh-CN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概括文章主要内容。</a:t>
            </a:r>
            <a:endParaRPr lang="zh-CN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2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文本框 3"/>
          <p:cNvSpPr txBox="1"/>
          <p:nvPr/>
        </p:nvSpPr>
        <p:spPr>
          <a:xfrm>
            <a:off x="2559050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读一读，想一想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4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4" name="矩形 4"/>
          <p:cNvSpPr>
            <a:spLocks noChangeArrowheads="1"/>
          </p:cNvSpPr>
          <p:nvPr/>
        </p:nvSpPr>
        <p:spPr bwMode="auto">
          <a:xfrm>
            <a:off x="971550" y="2438400"/>
            <a:ext cx="7200900" cy="1333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1.</a:t>
            </a:r>
            <a:r>
              <a:rPr kumimoji="0" lang="zh-CN" altLang="zh-CN" sz="36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陈小允为什么不喜欢语文课？从哪些地方可以看出来？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9038" y="188913"/>
            <a:ext cx="2638425" cy="47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6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2663825" cy="473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文本框 3"/>
          <p:cNvSpPr txBox="1"/>
          <p:nvPr/>
        </p:nvSpPr>
        <p:spPr>
          <a:xfrm>
            <a:off x="2559050" y="200025"/>
            <a:ext cx="263842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读一读，想一想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8" name="文本框 3"/>
          <p:cNvSpPr txBox="1"/>
          <p:nvPr/>
        </p:nvSpPr>
        <p:spPr>
          <a:xfrm>
            <a:off x="179388" y="188913"/>
            <a:ext cx="2663825" cy="473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别了，语文课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6" name="矩形 4"/>
          <p:cNvSpPr>
            <a:spLocks noChangeArrowheads="1"/>
          </p:cNvSpPr>
          <p:nvPr/>
        </p:nvSpPr>
        <p:spPr bwMode="auto">
          <a:xfrm>
            <a:off x="539750" y="1787525"/>
            <a:ext cx="7704138" cy="22701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自从我第三次默书不合格后，班主任张先生就给我调了位，从第四排调到最前排。这样，我不能竖起课本，用它来挡着先生的视线，在下边画画儿了；我不能偷偷写些笑话，把纸团传给坐在后边的同学了；我甚至不能假装俯下头看书，实际闭上眼睛打瞌睡了。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24075" y="4365625"/>
            <a:ext cx="4225925" cy="13843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AAA3A9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n-cs"/>
              </a:rPr>
              <a:t>在语文课上偷玩、打瞌睡，可以看出陈小允不喜欢上语文课。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AAA3A9"/>
              </a:solidFill>
              <a:effectLst/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A000120140530B00PPBG">
  <a:themeElements>
    <a:clrScheme name="KSO_GREEN5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9">
      <a:majorFont>
        <a:latin typeface="Arial Rounded MT Bold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4194</Words>
  <Application>WPS 演示</Application>
  <PresentationFormat>全屏显示(4:3)</PresentationFormat>
  <Paragraphs>228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</vt:lpstr>
      <vt:lpstr>宋体</vt:lpstr>
      <vt:lpstr>Wingdings</vt:lpstr>
      <vt:lpstr>Arial Black</vt:lpstr>
      <vt:lpstr>微软雅黑</vt:lpstr>
      <vt:lpstr>幼圆</vt:lpstr>
      <vt:lpstr>Calibri</vt:lpstr>
      <vt:lpstr>楷体</vt:lpstr>
      <vt:lpstr>华文楷体</vt:lpstr>
      <vt:lpstr>黑体</vt:lpstr>
      <vt:lpstr>华文新魏</vt:lpstr>
      <vt:lpstr>华文隶书</vt:lpstr>
      <vt:lpstr>Arial Rounded MT Bold</vt:lpstr>
      <vt:lpstr>Arial Unicode MS</vt:lpstr>
      <vt:lpstr>A000120140530B00PPBG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VCOM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qwe</cp:lastModifiedBy>
  <cp:revision>789</cp:revision>
  <dcterms:created xsi:type="dcterms:W3CDTF">2006-03-28T05:25:02Z</dcterms:created>
  <dcterms:modified xsi:type="dcterms:W3CDTF">2021-11-06T07:49:01Z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ACD6DE8ABAE142FF8EFE2A0D0D13B6FB</vt:lpwstr>
  </property>
</Properties>
</file>